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0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304" r:id="rId19"/>
    <p:sldId id="273" r:id="rId20"/>
    <p:sldId id="274" r:id="rId21"/>
    <p:sldId id="305" r:id="rId22"/>
    <p:sldId id="283" r:id="rId23"/>
    <p:sldId id="284" r:id="rId24"/>
    <p:sldId id="307" r:id="rId25"/>
    <p:sldId id="285" r:id="rId26"/>
    <p:sldId id="309" r:id="rId27"/>
    <p:sldId id="293" r:id="rId28"/>
    <p:sldId id="294" r:id="rId29"/>
    <p:sldId id="295" r:id="rId30"/>
    <p:sldId id="296" r:id="rId31"/>
    <p:sldId id="297" r:id="rId32"/>
    <p:sldId id="299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5" autoAdjust="0"/>
  </p:normalViewPr>
  <p:slideViewPr>
    <p:cSldViewPr>
      <p:cViewPr varScale="1">
        <p:scale>
          <a:sx n="76" d="100"/>
          <a:sy n="76" d="100"/>
        </p:scale>
        <p:origin x="-112" y="-9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762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762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877A7-EFCE-4636-A49F-E29600B36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C92B1-7775-4F35-A398-09DAEF118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31F44-EC2F-44BE-900D-39B322604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BA68F-9CD5-440F-9867-04AC47293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B2DDE-C560-44C5-8458-7115D3ED7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7E2E7-7F02-4D76-B5AA-6F7A0B342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C163-5ECA-4C65-8B50-22FBFD0E8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D51E-043E-478F-AF02-E626A9EF2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33DBA-55E0-4038-A8AE-451A59A2A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C0C1-E706-4E51-809F-504B7C88F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B22FD-85B3-4865-B688-1881F53B5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audio" Target="../media/audio1.wav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656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6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7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8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9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660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60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660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6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60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60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60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E0C3A47-9B63-4732-B143-850CF4F0A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 xmlns:p14="http://schemas.microsoft.com/office/powerpoint/2010/main">
    <p:fade thruBlk="1"/>
    <p:sndAc>
      <p:stSnd>
        <p:snd r:embed="rId13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Chapter 15 Solutions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Documents and Settings\JBELLAND\Desktop\Lecture Pictures\SupersaturatedSo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8" y="990600"/>
            <a:ext cx="9040812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4"/>
            </a:pPr>
            <a:r>
              <a:rPr lang="en-US" sz="2800" b="1" dirty="0"/>
              <a:t>Because the solubility of solutions is dependent on </a:t>
            </a:r>
            <a:r>
              <a:rPr lang="en-US" sz="2800" b="1" u="sng" dirty="0"/>
              <a:t>temperature</a:t>
            </a:r>
            <a:r>
              <a:rPr lang="en-US" sz="2800" b="1" dirty="0"/>
              <a:t>, chemists represent the amounts that can be dissolved with a </a:t>
            </a:r>
          </a:p>
          <a:p>
            <a:pPr marL="342900" indent="-342900">
              <a:spcBef>
                <a:spcPct val="50000"/>
              </a:spcBef>
              <a:buFontTx/>
              <a:buAutoNum type="alphaUcParenR" startAt="4"/>
            </a:pPr>
            <a:endParaRPr lang="en-US" sz="2800" b="1" u="sng" dirty="0"/>
          </a:p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   </a:t>
            </a:r>
            <a:r>
              <a:rPr lang="en-US" sz="2800" b="1" u="sng" dirty="0"/>
              <a:t>solubility</a:t>
            </a:r>
            <a:r>
              <a:rPr lang="en-US" sz="2800" b="1" dirty="0"/>
              <a:t> curve:</a:t>
            </a:r>
          </a:p>
        </p:txBody>
      </p:sp>
      <p:pic>
        <p:nvPicPr>
          <p:cNvPr id="3" name="Picture 3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417036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363" y="457200"/>
            <a:ext cx="42291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4572000" cy="353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r>
              <a:rPr lang="en-US" sz="2800" b="1" dirty="0"/>
              <a:t>The amount (in grams) of how much will dissolve at a </a:t>
            </a:r>
            <a:r>
              <a:rPr lang="en-US" sz="2800" b="1" dirty="0" smtClean="0"/>
              <a:t>particular temperature </a:t>
            </a:r>
            <a:r>
              <a:rPr lang="en-US" sz="2800" b="1" dirty="0"/>
              <a:t>is </a:t>
            </a:r>
            <a:r>
              <a:rPr lang="en-US" sz="2800" b="1" dirty="0" smtClean="0"/>
              <a:t>shown </a:t>
            </a:r>
            <a:r>
              <a:rPr lang="en-US" sz="2800" b="1" dirty="0"/>
              <a:t>on the left side of the graph. Notice this is for all the solutes in </a:t>
            </a:r>
            <a:r>
              <a:rPr lang="en-US" sz="2800" b="1" u="sng" dirty="0"/>
              <a:t>100</a:t>
            </a:r>
            <a:r>
              <a:rPr lang="en-US" sz="2800" b="1" dirty="0"/>
              <a:t> grams of water.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 rot="5400000">
            <a:off x="3505200" y="4343400"/>
            <a:ext cx="3124200" cy="1143000"/>
          </a:xfrm>
          <a:prstGeom prst="leftArrow">
            <a:avLst>
              <a:gd name="adj1" fmla="val 50000"/>
              <a:gd name="adj2" fmla="val 68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28600"/>
            <a:ext cx="4648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04800" y="381000"/>
            <a:ext cx="4191000" cy="483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 dirty="0"/>
              <a:t>If the temperature and amount of dissolved solute </a:t>
            </a:r>
            <a:r>
              <a:rPr lang="en-US" sz="2800" b="1" dirty="0" smtClean="0"/>
              <a:t>is on </a:t>
            </a:r>
            <a:r>
              <a:rPr lang="en-US" sz="2800" b="1" dirty="0"/>
              <a:t>the line shown for that solute, then the solution is </a:t>
            </a:r>
            <a:r>
              <a:rPr lang="en-US" sz="2800" b="1" u="sng" dirty="0"/>
              <a:t>saturated</a:t>
            </a:r>
            <a:r>
              <a:rPr lang="en-US" sz="2800" b="1" dirty="0"/>
              <a:t>.  For example, </a:t>
            </a:r>
            <a:r>
              <a:rPr lang="en-US" sz="2800" b="1" u="sng" dirty="0"/>
              <a:t>70</a:t>
            </a:r>
            <a:r>
              <a:rPr lang="en-US" sz="2800" b="1" dirty="0"/>
              <a:t> grams of NH</a:t>
            </a:r>
            <a:r>
              <a:rPr lang="en-US" sz="2800" b="1" baseline="-25000" dirty="0"/>
              <a:t>3</a:t>
            </a:r>
            <a:r>
              <a:rPr lang="en-US" sz="2800" b="1" dirty="0"/>
              <a:t> in 100 grams of water will be a saturated solution at 10 °C.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 rot="7204832">
            <a:off x="3619500" y="3695700"/>
            <a:ext cx="2590800" cy="1143000"/>
          </a:xfrm>
          <a:prstGeom prst="leftArrow">
            <a:avLst>
              <a:gd name="adj1" fmla="val 50000"/>
              <a:gd name="adj2" fmla="val 5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350" y="1143000"/>
            <a:ext cx="3529013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5257800" cy="526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r>
              <a:rPr lang="en-US" sz="2800" b="1" dirty="0"/>
              <a:t>If the temperature and amount of dissolved solute is above the line, then </a:t>
            </a:r>
            <a:r>
              <a:rPr lang="en-US" sz="2800" b="1" dirty="0" smtClean="0"/>
              <a:t>the solution </a:t>
            </a:r>
            <a:r>
              <a:rPr lang="en-US" sz="2800" b="1" dirty="0"/>
              <a:t>is </a:t>
            </a:r>
            <a:r>
              <a:rPr lang="en-US" sz="2800" b="1" u="sng" dirty="0"/>
              <a:t>supersaturated</a:t>
            </a:r>
            <a:r>
              <a:rPr lang="en-US" sz="2800" b="1" dirty="0"/>
              <a:t>.  If the saturated solution of 70 grams of NH</a:t>
            </a:r>
            <a:r>
              <a:rPr lang="en-US" sz="2800" b="1" baseline="-25000" dirty="0"/>
              <a:t>3</a:t>
            </a:r>
            <a:r>
              <a:rPr lang="en-US" sz="2800" b="1" dirty="0"/>
              <a:t> is very carefully heated, it will still have 70 grams of NH</a:t>
            </a:r>
            <a:r>
              <a:rPr lang="en-US" sz="2800" b="1" baseline="-25000" dirty="0"/>
              <a:t>3</a:t>
            </a:r>
            <a:r>
              <a:rPr lang="en-US" sz="2800" b="1" dirty="0"/>
              <a:t> at 20 °C.  As this amount is above the line, this would be a supersaturated solution.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 rot="2110453">
            <a:off x="6324600" y="3581400"/>
            <a:ext cx="2590800" cy="1143000"/>
          </a:xfrm>
          <a:prstGeom prst="leftArrow">
            <a:avLst>
              <a:gd name="adj1" fmla="val 50000"/>
              <a:gd name="adj2" fmla="val 5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olubility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304800"/>
            <a:ext cx="418306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4267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3"/>
            </a:pPr>
            <a:r>
              <a:rPr lang="en-US" sz="2800" b="1" dirty="0"/>
              <a:t>If the temperature and amount of dissolved solute is </a:t>
            </a:r>
            <a:r>
              <a:rPr lang="en-US" sz="2800" b="1" dirty="0" smtClean="0"/>
              <a:t>below </a:t>
            </a:r>
            <a:r>
              <a:rPr lang="en-US" sz="2800" b="1" dirty="0"/>
              <a:t>the line, then the solution is </a:t>
            </a:r>
            <a:r>
              <a:rPr lang="en-US" sz="2800" b="1" u="sng" dirty="0"/>
              <a:t>unsaturated</a:t>
            </a:r>
            <a:r>
              <a:rPr lang="en-US" sz="2800" b="1" dirty="0"/>
              <a:t>.  An unsaturated solution could still dissolve more solute if it is added.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 rot="8249044">
            <a:off x="3124200" y="4343400"/>
            <a:ext cx="3352800" cy="1143000"/>
          </a:xfrm>
          <a:prstGeom prst="leftArrow">
            <a:avLst>
              <a:gd name="adj1" fmla="val 50000"/>
              <a:gd name="adj2" fmla="val 73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3"/>
            </a:pPr>
            <a:r>
              <a:rPr lang="en-US" sz="2800" b="1" dirty="0"/>
              <a:t>Temperature is not the only factor that will affect how much solute can dissolve.  Particle size, </a:t>
            </a:r>
            <a:r>
              <a:rPr lang="en-US" sz="2800" b="1" u="sng" dirty="0"/>
              <a:t>pressure</a:t>
            </a:r>
            <a:r>
              <a:rPr lang="en-US" sz="2800" b="1" dirty="0"/>
              <a:t>, and agitation also have an </a:t>
            </a:r>
            <a:r>
              <a:rPr lang="en-US" sz="2800" b="1" dirty="0" smtClean="0"/>
              <a:t>effect</a:t>
            </a:r>
            <a:r>
              <a:rPr lang="en-US" sz="2800" b="1" dirty="0"/>
              <a:t>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/>
              <a:t>Dissolving happens as the </a:t>
            </a:r>
            <a:r>
              <a:rPr lang="en-US" sz="2800" b="1" u="sng"/>
              <a:t>solvent</a:t>
            </a:r>
            <a:r>
              <a:rPr lang="en-US" sz="2800" b="1"/>
              <a:t> touches the solute and starts to pull it into pieces.  This happens only on the outside of the particles of the solute.</a:t>
            </a:r>
          </a:p>
        </p:txBody>
      </p:sp>
      <p:pic>
        <p:nvPicPr>
          <p:cNvPr id="20483" name="Picture 3" descr="C:\Documents and Settings\JBELLAND\Desktop\Lecture Pictures\Disso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8" y="2514600"/>
            <a:ext cx="9040812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   One big chunk of solute has less outside </a:t>
            </a:r>
            <a:r>
              <a:rPr lang="en-US" sz="2800" b="1" u="sng" dirty="0"/>
              <a:t>surface area</a:t>
            </a:r>
            <a:r>
              <a:rPr lang="en-US" sz="2800" b="1" dirty="0"/>
              <a:t> than a lot of small pieces of solute.  Thus, if the solute is crushed or </a:t>
            </a:r>
            <a:r>
              <a:rPr lang="en-US" sz="2800" b="1" dirty="0" smtClean="0"/>
              <a:t>ground    </a:t>
            </a:r>
            <a:r>
              <a:rPr lang="en-US" sz="2800" b="1" dirty="0"/>
              <a:t>it will dissolve faster.  This only works for dissolving </a:t>
            </a:r>
            <a:r>
              <a:rPr lang="en-US" sz="2800" b="1" u="sng" dirty="0"/>
              <a:t>solids</a:t>
            </a:r>
            <a:r>
              <a:rPr lang="en-US" sz="2800" b="1" dirty="0"/>
              <a:t> in liquids.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r>
              <a:rPr lang="en-US" sz="2800" b="1" dirty="0"/>
              <a:t>Gases are affected by pressure.  With high pressure a lot of gas can be squeezed into a little bit of space.  High pressures will </a:t>
            </a:r>
            <a:r>
              <a:rPr lang="en-US" sz="2800" b="1" dirty="0" smtClean="0"/>
              <a:t>help    </a:t>
            </a:r>
            <a:r>
              <a:rPr lang="en-US" sz="2800" b="1" u="sng" dirty="0"/>
              <a:t>gases</a:t>
            </a:r>
            <a:r>
              <a:rPr lang="en-US" sz="2800" b="1" dirty="0"/>
              <a:t> dissolve in a liquid, and low pressure will help </a:t>
            </a:r>
            <a:r>
              <a:rPr lang="en-US" sz="2800" b="1" u="sng" dirty="0"/>
              <a:t>remove</a:t>
            </a:r>
            <a:r>
              <a:rPr lang="en-US" sz="2800" b="1" dirty="0"/>
              <a:t> the gas from a liquid.  This only works for dissolving a </a:t>
            </a:r>
            <a:r>
              <a:rPr lang="en-US" sz="2800" b="1" u="sng" dirty="0"/>
              <a:t>gas</a:t>
            </a:r>
            <a:r>
              <a:rPr lang="en-US" sz="2800" b="1" dirty="0"/>
              <a:t> in a liquid, and is why a carbonated beverage goes “flat” after it is opened.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15.1 What are solutions?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C) When a </a:t>
            </a:r>
            <a:r>
              <a:rPr lang="en-US" sz="2800" b="1" u="sng" dirty="0"/>
              <a:t>solid</a:t>
            </a:r>
            <a:r>
              <a:rPr lang="en-US" sz="2800" b="1" dirty="0"/>
              <a:t> dissolves in a liquid, it takes time for the liquid molecules to grab pieces of the solid and float away.  If the liquid is </a:t>
            </a:r>
            <a:r>
              <a:rPr lang="en-US" sz="2800" b="1" u="sng" dirty="0"/>
              <a:t>stirred</a:t>
            </a:r>
            <a:r>
              <a:rPr lang="en-US" sz="2800" b="1" dirty="0"/>
              <a:t>, it </a:t>
            </a:r>
            <a:r>
              <a:rPr lang="en-US" sz="2800" b="1" dirty="0" smtClean="0"/>
              <a:t>   </a:t>
            </a:r>
            <a:r>
              <a:rPr lang="en-US" sz="2800" b="1" dirty="0"/>
              <a:t>speeds up the floating away processes, so more liquid can grab more solid in the same amount of time.  Thus stirring or shaking will help a </a:t>
            </a:r>
            <a:r>
              <a:rPr lang="en-US" sz="2800" b="1" u="sng" dirty="0"/>
              <a:t>solid</a:t>
            </a:r>
            <a:r>
              <a:rPr lang="en-US" sz="2800" b="1" dirty="0"/>
              <a:t> dissolve faster in a liquid.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4"/>
            </a:pPr>
            <a:r>
              <a:rPr lang="en-US" sz="2800" b="1" dirty="0"/>
              <a:t>When a gas dissolves in a liquid, it is basically trapped by the liquid molecules.  If the liquid is </a:t>
            </a:r>
            <a:r>
              <a:rPr lang="en-US" sz="2800" b="1" u="sng" dirty="0"/>
              <a:t>stirred</a:t>
            </a:r>
            <a:r>
              <a:rPr lang="en-US" sz="2800" b="1" dirty="0"/>
              <a:t>, it removes the water </a:t>
            </a:r>
            <a:r>
              <a:rPr lang="en-US" sz="2800" b="1" dirty="0" smtClean="0"/>
              <a:t>molecules </a:t>
            </a:r>
            <a:r>
              <a:rPr lang="en-US" sz="2800" b="1" dirty="0"/>
              <a:t>that are trapping the gas, and the gas will form bubbles and eventually </a:t>
            </a:r>
            <a:r>
              <a:rPr lang="en-US" sz="2800" b="1" u="sng" dirty="0"/>
              <a:t>leave</a:t>
            </a:r>
            <a:r>
              <a:rPr lang="en-US" sz="2800" b="1" dirty="0"/>
              <a:t> the liquid.  This is why shaking a carbonated beverage makes so many bubbles.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Group 2"/>
          <p:cNvGraphicFramePr>
            <a:graphicFrameLocks noGrp="1"/>
          </p:cNvGraphicFramePr>
          <p:nvPr/>
        </p:nvGraphicFramePr>
        <p:xfrm>
          <a:off x="228600" y="1524000"/>
          <a:ext cx="8534400" cy="4648201"/>
        </p:xfrm>
        <a:graphic>
          <a:graphicData uri="http://schemas.openxmlformats.org/drawingml/2006/table">
            <a:tbl>
              <a:tblPr/>
              <a:tblGrid>
                <a:gridCol w="2222500"/>
                <a:gridCol w="3155950"/>
                <a:gridCol w="3155950"/>
              </a:tblGrid>
              <a:tr h="127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Method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Solid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dissolved in liquid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dissolved in liquid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Temperature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Increase temperature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Decrease temperature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Particle Size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Make smaller pieces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effect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Pressure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effect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Increase pressure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Agitation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Agitate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 not agitate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9200" y="3810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How to increase solubility for a solid or a gas in a liquid</a:t>
            </a: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15.2  Solution Concentration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/>
              <a:t>Just knowing that a solution is unsaturated does not indicate much about the solution.  Is there only a little bit of solute, or is there a lot</a:t>
            </a:r>
          </a:p>
          <a:p>
            <a:pPr marL="342900" indent="-342900">
              <a:spcBef>
                <a:spcPct val="50000"/>
              </a:spcBef>
            </a:pPr>
            <a:endParaRPr lang="en-US" sz="2800" b="1"/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and it is almost saturated?  The only way to tell is to know the solutions </a:t>
            </a:r>
            <a:r>
              <a:rPr lang="en-US" sz="2800" b="1" u="sng"/>
              <a:t>concentration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r>
              <a:rPr lang="en-US" sz="2800" b="1"/>
              <a:t>In general if there is a lot of solute in the solvent, the solution is called </a:t>
            </a:r>
            <a:r>
              <a:rPr lang="en-US" sz="2800" b="1" u="sng"/>
              <a:t>concentrated</a:t>
            </a:r>
            <a:r>
              <a:rPr lang="en-US" sz="2800" b="1"/>
              <a:t>, and if there is only a little bit of solute in the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/>
              <a:t>   solvent it is called </a:t>
            </a:r>
            <a:r>
              <a:rPr lang="en-US" sz="2800" b="1" u="sng"/>
              <a:t>dilute</a:t>
            </a:r>
            <a:r>
              <a:rPr lang="en-US" sz="2800" b="1"/>
              <a:t>.  But chemists need a more exact way to know how concentrated or dilute the solution is.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610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How to determine concentration</a:t>
            </a:r>
          </a:p>
          <a:p>
            <a:pPr marL="514350" indent="-514350">
              <a:spcBef>
                <a:spcPct val="50000"/>
              </a:spcBef>
              <a:buAutoNum type="alphaUcParenR"/>
            </a:pPr>
            <a:r>
              <a:rPr lang="en-US" sz="2800" b="1" dirty="0" smtClean="0"/>
              <a:t>Molarity = moles of solute divided by the </a:t>
            </a:r>
            <a:r>
              <a:rPr lang="en-US" sz="2800" b="1" u="sng" dirty="0" smtClean="0"/>
              <a:t>liters</a:t>
            </a:r>
            <a:r>
              <a:rPr lang="en-US" sz="2800" b="1" dirty="0" smtClean="0"/>
              <a:t> of solution</a:t>
            </a:r>
          </a:p>
          <a:p>
            <a:pPr marL="971550" lvl="1" indent="-514350">
              <a:spcBef>
                <a:spcPct val="50000"/>
              </a:spcBef>
              <a:buAutoNum type="alphaUcParenR"/>
            </a:pPr>
            <a:r>
              <a:rPr lang="en-US" sz="2800" b="1" dirty="0" smtClean="0"/>
              <a:t>Example 3 moles of HCl in 1 liter would be a 3 molar solution written as 3 M HCl</a:t>
            </a:r>
          </a:p>
          <a:p>
            <a:pPr marL="514350" indent="-514350">
              <a:spcBef>
                <a:spcPct val="50000"/>
              </a:spcBef>
            </a:pPr>
            <a:endParaRPr lang="en-US" sz="2800" b="1" dirty="0" smtClean="0"/>
          </a:p>
          <a:p>
            <a:pPr marL="342900" indent="-342900"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15.3 Colligative Properties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 dirty="0"/>
              <a:t>Physical properties of solutions that are affected by how much solute is dissolved are called </a:t>
            </a:r>
            <a:r>
              <a:rPr lang="en-US" sz="2800" b="1" u="sng" dirty="0" err="1"/>
              <a:t>colligative</a:t>
            </a:r>
            <a:r>
              <a:rPr lang="en-US" sz="2800" b="1" dirty="0"/>
              <a:t> properties. </a:t>
            </a:r>
            <a:endParaRPr lang="en-US" sz="2800" b="1" dirty="0" smtClean="0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 dirty="0"/>
              <a:t>  If a solute dissolved in solutions </a:t>
            </a:r>
            <a:r>
              <a:rPr lang="en-US" sz="2800" b="1" u="sng" dirty="0"/>
              <a:t>ionizes</a:t>
            </a:r>
            <a:r>
              <a:rPr lang="en-US" sz="2800" b="1" dirty="0"/>
              <a:t> (breaks apart into positive and negative parts) these parts will allow electricity to travel through the solution.  For example:  </a:t>
            </a:r>
            <a:r>
              <a:rPr lang="en-US" sz="2800" b="1" u="sng" dirty="0"/>
              <a:t>pure</a:t>
            </a:r>
            <a:r>
              <a:rPr lang="en-US" sz="2800" b="1" dirty="0"/>
              <a:t> water will not conduct electricity, but if table salt is added, then the sodium and chlorine that break apart will conduct electricity. </a:t>
            </a:r>
          </a:p>
          <a:p>
            <a:pPr marL="342900" indent="-342900">
              <a:spcBef>
                <a:spcPct val="50000"/>
              </a:spcBef>
              <a:buFontTx/>
              <a:buAutoNum type="alphaUcParenR"/>
            </a:pPr>
            <a:endParaRPr lang="en-US" sz="2800" b="1" dirty="0"/>
          </a:p>
          <a:p>
            <a:pPr marL="342900" indent="-342900" algn="ctr">
              <a:spcBef>
                <a:spcPct val="50000"/>
              </a:spcBef>
            </a:pPr>
            <a:r>
              <a:rPr lang="en-US" sz="2800" b="1" dirty="0" err="1"/>
              <a:t>NaCl</a:t>
            </a:r>
            <a:r>
              <a:rPr lang="en-US" sz="2800" b="1" dirty="0"/>
              <a:t> → Na</a:t>
            </a:r>
            <a:r>
              <a:rPr lang="en-US" sz="2800" b="1" baseline="30000" dirty="0"/>
              <a:t>+</a:t>
            </a:r>
            <a:r>
              <a:rPr lang="en-US" sz="2800" b="1" dirty="0"/>
              <a:t> + Cl</a:t>
            </a:r>
            <a:r>
              <a:rPr lang="en-US" sz="2800" b="1" baseline="30000" dirty="0"/>
              <a:t>-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800" b="1" dirty="0" smtClean="0"/>
              <a:t>solutions </a:t>
            </a:r>
            <a:r>
              <a:rPr lang="en-US" sz="2800" b="1" dirty="0"/>
              <a:t>are </a:t>
            </a:r>
            <a:r>
              <a:rPr lang="en-US" sz="2800" b="1" u="sng" dirty="0"/>
              <a:t>homogenous</a:t>
            </a:r>
            <a:r>
              <a:rPr lang="en-US" sz="2800" b="1" dirty="0"/>
              <a:t> mixtures.  This means solutions contain two </a:t>
            </a:r>
            <a:r>
              <a:rPr lang="en-US" sz="2800" b="1" dirty="0" smtClean="0"/>
              <a:t>or more </a:t>
            </a:r>
            <a:r>
              <a:rPr lang="en-US" sz="2800" b="1" dirty="0"/>
              <a:t>substances, and are mixed enough to “look all the same”.  Solutions do NOT have to be liquids, bronze is a </a:t>
            </a:r>
            <a:r>
              <a:rPr lang="en-US" sz="2800" b="1" u="sng" dirty="0"/>
              <a:t>solid</a:t>
            </a:r>
            <a:r>
              <a:rPr lang="en-US" sz="2800" b="1" dirty="0"/>
              <a:t> solution and air is a </a:t>
            </a:r>
            <a:r>
              <a:rPr lang="en-US" sz="2800" b="1" u="sng" dirty="0"/>
              <a:t>gaseous</a:t>
            </a:r>
            <a:r>
              <a:rPr lang="en-US" sz="2800" b="1" dirty="0"/>
              <a:t> solution.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/>
              <a:t>   Solutions that conduct electricity are called </a:t>
            </a:r>
            <a:r>
              <a:rPr lang="en-US" sz="2800" b="1" u="sng"/>
              <a:t>electrolytes</a:t>
            </a:r>
            <a:r>
              <a:rPr lang="en-US" sz="2800" b="1"/>
              <a:t>.  The more of an ionizing solute that is dissolved, the better the conduction of electricity will be.</a:t>
            </a:r>
          </a:p>
        </p:txBody>
      </p:sp>
      <p:pic>
        <p:nvPicPr>
          <p:cNvPr id="49155" name="Picture 3" descr="C:\Documents and Settings\JBELLAND\Desktop\Lecture Pictures\Electroly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33600"/>
            <a:ext cx="6172200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   On the other hand, solutes that don’t ionize (like </a:t>
            </a:r>
            <a:r>
              <a:rPr lang="en-US" sz="2800" b="1" dirty="0" smtClean="0"/>
              <a:t>sugar because it is a large molecule) </a:t>
            </a:r>
            <a:r>
              <a:rPr lang="en-US" sz="2800" b="1" dirty="0"/>
              <a:t>will not conduct electricity in water.  So sugar water will not conduct electricity. Solutions that don’t conduct electricity are called </a:t>
            </a:r>
            <a:r>
              <a:rPr lang="en-US" sz="2800" b="1" u="sng" dirty="0" err="1"/>
              <a:t>nonelectrolytes</a:t>
            </a:r>
            <a:r>
              <a:rPr lang="en-US" sz="2800" b="1" dirty="0"/>
              <a:t>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sz="2800" b="1" u="sng" dirty="0" smtClean="0"/>
              <a:t>Boiling point elevation and freezing point depression.  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If </a:t>
            </a:r>
            <a:r>
              <a:rPr lang="en-US" sz="2800" b="1" dirty="0"/>
              <a:t>pure water boils at 100 °C, and salt is added, the solution </a:t>
            </a:r>
            <a:r>
              <a:rPr lang="en-US" sz="2800" b="1" dirty="0" smtClean="0"/>
              <a:t>boil </a:t>
            </a:r>
            <a:r>
              <a:rPr lang="en-US" sz="2800" b="1" dirty="0"/>
              <a:t>at a </a:t>
            </a:r>
            <a:r>
              <a:rPr lang="en-US" sz="2800" b="1" u="sng" dirty="0"/>
              <a:t>higher</a:t>
            </a:r>
            <a:r>
              <a:rPr lang="en-US" sz="2800" b="1" dirty="0"/>
              <a:t> temperature.  </a:t>
            </a:r>
            <a:r>
              <a:rPr lang="en-US" sz="2800" b="1" dirty="0" smtClean="0"/>
              <a:t>Thus pasta in salted water boils higher temperature and cooks quicker.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If pure water boils at 0, and salt is added, the solute lowers the temperature. This is why “anti-freeze” is added to car engines and salt is added to icy roads.  This is also why salt is added to the ice when making ice cream - some of the ice melts to make the rest of the ice colder - cold enough to freeze cream.</a:t>
            </a:r>
          </a:p>
          <a:p>
            <a:pPr marL="342900" indent="-342900">
              <a:spcBef>
                <a:spcPct val="50000"/>
              </a:spcBef>
            </a:pPr>
            <a:endParaRPr lang="en-US" sz="2800" b="1" dirty="0" smtClean="0"/>
          </a:p>
          <a:p>
            <a:pPr marL="342900" indent="-342900"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 dirty="0"/>
              <a:t>All solutions have two parts.  The substance doing the dissolving is the </a:t>
            </a:r>
            <a:r>
              <a:rPr lang="en-US" sz="2800" b="1" u="sng" dirty="0"/>
              <a:t>solvent</a:t>
            </a:r>
            <a:r>
              <a:rPr lang="en-US" sz="2800" b="1" dirty="0"/>
              <a:t> and the substances being dissolved are the </a:t>
            </a:r>
            <a:r>
              <a:rPr lang="en-US" sz="2800" b="1" u="sng" dirty="0"/>
              <a:t>solutes</a:t>
            </a:r>
            <a:r>
              <a:rPr lang="en-US" sz="2800" b="1" dirty="0"/>
              <a:t>.  </a:t>
            </a:r>
          </a:p>
          <a:p>
            <a:pPr marL="342900" indent="-342900">
              <a:spcBef>
                <a:spcPct val="50000"/>
              </a:spcBef>
            </a:pPr>
            <a:endParaRPr lang="en-US" sz="2800" b="1" dirty="0"/>
          </a:p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   If you don’t know which is which, the substance you have the most of overall is the </a:t>
            </a:r>
            <a:r>
              <a:rPr lang="en-US" sz="2800" b="1" u="sng" dirty="0"/>
              <a:t>solvent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2"/>
            </a:pPr>
            <a:r>
              <a:rPr lang="en-US" sz="2800" b="1" dirty="0"/>
              <a:t>The most common solvent is </a:t>
            </a:r>
            <a:r>
              <a:rPr lang="en-US" sz="2800" b="1" u="sng" dirty="0"/>
              <a:t>water</a:t>
            </a:r>
            <a:r>
              <a:rPr lang="en-US" sz="2800" b="1" dirty="0"/>
              <a:t>.  It is so common and dissolves so many things that it is often called “the universal solvent”.  </a:t>
            </a:r>
            <a:endParaRPr lang="en-US" sz="2800" b="1" dirty="0" smtClean="0"/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Water is a polar molecule because it has a bent shape.  Since it is irregularly shaped this means that one side has a slightly positive side and the other is slightly negative, so it acts like a little magnet for other polar solutes.  </a:t>
            </a:r>
            <a:r>
              <a:rPr lang="en-US" sz="2800" b="1" dirty="0"/>
              <a:t>Nonpolar substances will not dissolve in water (we say they are </a:t>
            </a:r>
            <a:r>
              <a:rPr lang="en-US" sz="2800" b="1" u="sng" dirty="0"/>
              <a:t>insoluble</a:t>
            </a:r>
            <a:r>
              <a:rPr lang="en-US" sz="2800" b="1" dirty="0"/>
              <a:t>.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pPr marL="342900" indent="-342900">
              <a:spcBef>
                <a:spcPct val="50000"/>
              </a:spcBef>
            </a:pPr>
            <a:r>
              <a:rPr lang="en-US" sz="2800" b="1" dirty="0" smtClean="0"/>
              <a:t>Like dissolves like – A Polar solute will dissolve in a polar solvent, and non polar solute will dissolve in a non polar solvent.</a:t>
            </a:r>
            <a:endParaRPr lang="en-US" sz="2800" b="1" dirty="0"/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353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 startAt="2"/>
            </a:pPr>
            <a:r>
              <a:rPr lang="en-US" sz="2800" b="1" dirty="0"/>
              <a:t>Even when things are soluble in water, or any other solvent, different solutes will dissolve to different amount.  The actual amount (in grams</a:t>
            </a:r>
            <a:r>
              <a:rPr lang="en-US" sz="2800" b="1" dirty="0" smtClean="0"/>
              <a:t>) that </a:t>
            </a:r>
            <a:r>
              <a:rPr lang="en-US" sz="2800" b="1" dirty="0"/>
              <a:t>will dissolve in 100 grams of a solvent is called the </a:t>
            </a:r>
            <a:r>
              <a:rPr lang="en-US" sz="2800" b="1" u="sng" dirty="0"/>
              <a:t>solubility</a:t>
            </a:r>
            <a:r>
              <a:rPr lang="en-US" sz="2800" b="1" dirty="0"/>
              <a:t>.  When discussing the solubility of solutes, solutions are classified into 3 types:  saturated, </a:t>
            </a:r>
            <a:r>
              <a:rPr lang="en-US" sz="2800" b="1" u="sng" dirty="0"/>
              <a:t>unsaturated</a:t>
            </a:r>
            <a:r>
              <a:rPr lang="en-US" sz="2800" b="1" dirty="0"/>
              <a:t>, and supersaturated.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/>
            </a:pPr>
            <a:r>
              <a:rPr lang="en-US" sz="2800" b="1" dirty="0"/>
              <a:t>A </a:t>
            </a:r>
            <a:r>
              <a:rPr lang="en-US" sz="2800" b="1" u="sng" dirty="0"/>
              <a:t>saturated</a:t>
            </a:r>
            <a:r>
              <a:rPr lang="en-US" sz="2800" b="1" dirty="0"/>
              <a:t> solution has dissolved as much solute as it can.  If you add sugar to iced tea and sugar is just sitting at the bottom of </a:t>
            </a:r>
            <a:r>
              <a:rPr lang="en-US" sz="2800" b="1" dirty="0" smtClean="0"/>
              <a:t>the glass </a:t>
            </a:r>
            <a:r>
              <a:rPr lang="en-US" sz="2800" b="1" dirty="0"/>
              <a:t>your iced tea is saturated for sugar.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 dirty="0"/>
              <a:t>B)  An </a:t>
            </a:r>
            <a:r>
              <a:rPr lang="en-US" sz="2800" b="1" u="sng" dirty="0"/>
              <a:t>unsaturated</a:t>
            </a:r>
            <a:r>
              <a:rPr lang="en-US" sz="2800" b="1" dirty="0"/>
              <a:t> solution can still dissolve more solute.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UcParenR" startAt="3"/>
            </a:pPr>
            <a:r>
              <a:rPr lang="en-US" sz="2800" b="1" dirty="0"/>
              <a:t>A </a:t>
            </a:r>
            <a:r>
              <a:rPr lang="en-US" sz="2800" b="1" u="sng" dirty="0"/>
              <a:t>supersaturated</a:t>
            </a:r>
            <a:r>
              <a:rPr lang="en-US" sz="2800" b="1" dirty="0"/>
              <a:t> solution has been “tricked” into dissolving more solute than it should be able to.  If any more solute is added to </a:t>
            </a:r>
            <a:r>
              <a:rPr lang="en-US" sz="2800" b="1" dirty="0" smtClean="0"/>
              <a:t>a supersaturated </a:t>
            </a:r>
            <a:r>
              <a:rPr lang="en-US" sz="2800" b="1" dirty="0"/>
              <a:t>solution, all the extra solute will </a:t>
            </a:r>
            <a:r>
              <a:rPr lang="en-US" sz="2800" b="1" dirty="0" err="1"/>
              <a:t>undissolve</a:t>
            </a:r>
            <a:r>
              <a:rPr lang="en-US" sz="2800" b="1" dirty="0"/>
              <a:t> (</a:t>
            </a:r>
            <a:r>
              <a:rPr lang="en-US" sz="2800" b="1" u="sng" dirty="0"/>
              <a:t>precipitate</a:t>
            </a:r>
            <a:r>
              <a:rPr lang="en-US" sz="2800" b="1" dirty="0"/>
              <a:t>).  This is how sugar crystal candy (rock candy) is made.</a:t>
            </a:r>
          </a:p>
        </p:txBody>
      </p:sp>
    </p:spTree>
  </p:cSld>
  <p:clrMapOvr>
    <a:masterClrMapping/>
  </p:clrMapOvr>
  <p:transition xmlns:p14="http://schemas.microsoft.com/office/powerpoint/2010/main">
    <p:fade thruBlk="1"/>
    <p:sndAc>
      <p:stSnd>
        <p:snd r:embed="rId2" name="arrow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707</TotalTime>
  <Words>1331</Words>
  <Application>Microsoft Macintosh PowerPoint</Application>
  <PresentationFormat>On-screen Show (4:3)</PresentationFormat>
  <Paragraphs>62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Birdville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Internal User</dc:creator>
  <cp:lastModifiedBy>Jason Bair</cp:lastModifiedBy>
  <cp:revision>36</cp:revision>
  <dcterms:created xsi:type="dcterms:W3CDTF">2007-02-27T17:49:32Z</dcterms:created>
  <dcterms:modified xsi:type="dcterms:W3CDTF">2014-01-30T20:20:58Z</dcterms:modified>
</cp:coreProperties>
</file>